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3348A331-968E-45DA-8163-172B8BB82C46}">
          <p14:sldIdLst>
            <p14:sldId id="256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  <p14:section name="Seção sem Título" id="{8EA039D8-246C-4AE9-BE30-EDFE3C90536B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97" d="100"/>
          <a:sy n="97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5E80266-E48D-459E-B04B-27CB43CDBAF4}" type="datetimeFigureOut">
              <a:rPr lang="pt-BR"/>
              <a:pPr>
                <a:defRPr/>
              </a:pPr>
              <a:t>26/02/2026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440E4FF-A231-4213-A5FE-C922543C636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3193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2533E-BBE4-4D86-840E-1833BAFC46F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599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2533E-BBE4-4D86-840E-1833BAFC46F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09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2533E-BBE4-4D86-840E-1833BAFC46F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2872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797C8-4441-4164-A317-391416F5BA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483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2533E-BBE4-4D86-840E-1833BAFC46F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265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F948C7-D5B0-4FC4-88D1-8E160BB55BA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1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787C5-1A1C-4E16-8520-DABDE73E5AF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674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DEF76-65DA-4F5F-8056-0C926CB6DF6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727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2533E-BBE4-4D86-840E-1833BAFC46F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579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2533E-BBE4-4D86-840E-1833BAFC46F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89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191D156-6E38-4858-9640-271AA6A9B42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634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FC07A-94B9-4775-B283-126944BAF52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801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CE2533E-BBE4-4D86-840E-1833BAFC46F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161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20713"/>
            <a:ext cx="7772400" cy="14700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pt-BR" b="1" dirty="0">
                <a:solidFill>
                  <a:srgbClr val="FF0000"/>
                </a:solidFill>
              </a:rPr>
            </a:br>
            <a:br>
              <a:rPr lang="pt-BR" b="1" dirty="0">
                <a:solidFill>
                  <a:srgbClr val="FF0000"/>
                </a:solidFill>
              </a:rPr>
            </a:br>
            <a:br>
              <a:rPr lang="pt-BR" b="1" dirty="0">
                <a:solidFill>
                  <a:srgbClr val="FF0000"/>
                </a:solidFill>
              </a:rPr>
            </a:br>
            <a:br>
              <a:rPr lang="pt-BR" b="1" dirty="0">
                <a:solidFill>
                  <a:srgbClr val="FF0000"/>
                </a:solidFill>
              </a:rPr>
            </a:br>
            <a:r>
              <a:rPr lang="pt-BR" b="1" dirty="0">
                <a:solidFill>
                  <a:srgbClr val="FF0000"/>
                </a:solidFill>
              </a:rPr>
              <a:t>AUDIÊNCIA PÚBLICA 3</a:t>
            </a:r>
            <a:r>
              <a:rPr lang="pt-BR" sz="4800" b="1" dirty="0">
                <a:solidFill>
                  <a:srgbClr val="FF0000"/>
                </a:solidFill>
              </a:rPr>
              <a:t>º QUADRIMESTRE 2025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2997200"/>
            <a:ext cx="8640763" cy="3362325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sz="4000" b="1" dirty="0">
                <a:solidFill>
                  <a:srgbClr val="00CC00"/>
                </a:solidFill>
              </a:rPr>
              <a:t>PREFEITURA MUNICIPAL DE </a:t>
            </a:r>
          </a:p>
          <a:p>
            <a:pPr algn="ctr" eaLnBrk="1" hangingPunct="1">
              <a:defRPr/>
            </a:pPr>
            <a:r>
              <a:rPr lang="pt-BR" sz="4000" b="1" dirty="0">
                <a:solidFill>
                  <a:srgbClr val="00CC00"/>
                </a:solidFill>
              </a:rPr>
              <a:t>SANTO ANTONIO DO PARAÍSO</a:t>
            </a:r>
          </a:p>
          <a:p>
            <a:pPr algn="ctr" eaLnBrk="1" hangingPunct="1">
              <a:defRPr/>
            </a:pPr>
            <a:r>
              <a:rPr lang="pt-BR" sz="4000" b="1" dirty="0">
                <a:solidFill>
                  <a:srgbClr val="00CC00"/>
                </a:solidFill>
              </a:rPr>
              <a:t>FEVEREIRO DE 2026</a:t>
            </a:r>
          </a:p>
          <a:p>
            <a:pPr eaLnBrk="1" hangingPunct="1"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5" name="Rectangle 27"/>
          <p:cNvSpPr>
            <a:spLocks noGrp="1" noChangeArrowheads="1"/>
          </p:cNvSpPr>
          <p:nvPr>
            <p:ph type="title"/>
          </p:nvPr>
        </p:nvSpPr>
        <p:spPr>
          <a:xfrm>
            <a:off x="468313" y="1196975"/>
            <a:ext cx="8229600" cy="9223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2800" dirty="0">
                <a:solidFill>
                  <a:srgbClr val="FF0000"/>
                </a:solidFill>
              </a:rPr>
              <a:t>Audiência Pública</a:t>
            </a:r>
            <a:br>
              <a:rPr lang="pt-BR" sz="2800" dirty="0">
                <a:solidFill>
                  <a:srgbClr val="FF0000"/>
                </a:solidFill>
              </a:rPr>
            </a:br>
            <a:r>
              <a:rPr lang="pt-BR" sz="2800" dirty="0">
                <a:solidFill>
                  <a:srgbClr val="FF0000"/>
                </a:solidFill>
              </a:rPr>
              <a:t>Prefeitura Municipal de Santo Antonio do Paraíso</a:t>
            </a:r>
            <a:br>
              <a:rPr lang="pt-BR" sz="2800" dirty="0">
                <a:solidFill>
                  <a:srgbClr val="FF0000"/>
                </a:solidFill>
              </a:rPr>
            </a:br>
            <a:br>
              <a:rPr lang="pt-BR" sz="2800" dirty="0">
                <a:solidFill>
                  <a:srgbClr val="FF0000"/>
                </a:solidFill>
              </a:rPr>
            </a:br>
            <a:r>
              <a:rPr lang="pt-BR" sz="3000" b="1" u="sng" dirty="0">
                <a:solidFill>
                  <a:srgbClr val="0000FF"/>
                </a:solidFill>
              </a:rPr>
              <a:t>SALDO DO DISPONÍVEL EM 31/12/2025</a:t>
            </a:r>
            <a:br>
              <a:rPr lang="pt-BR" sz="4000" dirty="0">
                <a:solidFill>
                  <a:srgbClr val="FFFF00"/>
                </a:solidFill>
              </a:rPr>
            </a:br>
            <a:endParaRPr lang="pt-BR" sz="4000" dirty="0">
              <a:solidFill>
                <a:srgbClr val="FFFF00"/>
              </a:solidFill>
            </a:endParaRPr>
          </a:p>
        </p:txBody>
      </p:sp>
      <p:graphicFrame>
        <p:nvGraphicFramePr>
          <p:cNvPr id="17448" name="Group 4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95947184"/>
              </p:ext>
            </p:extLst>
          </p:nvPr>
        </p:nvGraphicFramePr>
        <p:xfrm>
          <a:off x="971550" y="2559050"/>
          <a:ext cx="6480175" cy="2762872"/>
        </p:xfrm>
        <a:graphic>
          <a:graphicData uri="http://schemas.openxmlformats.org/drawingml/2006/table">
            <a:tbl>
              <a:tblPr/>
              <a:tblGrid>
                <a:gridCol w="403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ATIVO FINANCEIRO 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R$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CAIXA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BANCOS CONTA MOVIMENTO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BANCOS CONTA VINCULADA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5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TOTAL</a:t>
                      </a:r>
                      <a:endParaRPr kumimoji="0" lang="pt-B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24.448.380,39</a:t>
                      </a:r>
                      <a:endParaRPr kumimoji="0" lang="pt-B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0" name="Rectangle 6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2800" dirty="0">
                <a:solidFill>
                  <a:srgbClr val="FF0000"/>
                </a:solidFill>
              </a:rPr>
              <a:t>Audiência Pública</a:t>
            </a:r>
            <a:br>
              <a:rPr lang="pt-BR" sz="2800" dirty="0">
                <a:solidFill>
                  <a:srgbClr val="FF0000"/>
                </a:solidFill>
              </a:rPr>
            </a:br>
            <a:r>
              <a:rPr lang="pt-BR" sz="2800" dirty="0">
                <a:solidFill>
                  <a:srgbClr val="FF0000"/>
                </a:solidFill>
              </a:rPr>
              <a:t>Prefeitura Municipal de Santo Antonio do Paraíso</a:t>
            </a:r>
            <a:br>
              <a:rPr lang="pt-BR" sz="2800" dirty="0">
                <a:solidFill>
                  <a:srgbClr val="FF0000"/>
                </a:solidFill>
              </a:rPr>
            </a:br>
            <a:br>
              <a:rPr lang="pt-BR" sz="2800" dirty="0">
                <a:solidFill>
                  <a:srgbClr val="FF0000"/>
                </a:solidFill>
              </a:rPr>
            </a:br>
            <a:r>
              <a:rPr lang="pt-BR" sz="3000" b="1" u="sng" dirty="0">
                <a:solidFill>
                  <a:srgbClr val="0000FF"/>
                </a:solidFill>
              </a:rPr>
              <a:t>SALDO DAS DIVIDAS EM 31/12/2025</a:t>
            </a:r>
          </a:p>
        </p:txBody>
      </p:sp>
      <p:graphicFrame>
        <p:nvGraphicFramePr>
          <p:cNvPr id="19532" name="Group 7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83726552"/>
              </p:ext>
            </p:extLst>
          </p:nvPr>
        </p:nvGraphicFramePr>
        <p:xfrm>
          <a:off x="1273175" y="2474913"/>
          <a:ext cx="6035129" cy="3835085"/>
        </p:xfrm>
        <a:graphic>
          <a:graphicData uri="http://schemas.openxmlformats.org/drawingml/2006/table">
            <a:tbl>
              <a:tblPr/>
              <a:tblGrid>
                <a:gridCol w="4060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4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PASSIVO FINANCEIRO / PERMANENTE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R$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EMPENHOS A PAGAR 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6.131.685,13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CONSIGNAÇÕES / DEPÓSITOS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85.730,19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 FINANCEIRO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6.217.415,32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DIVIDA COM INSS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1.443.755,54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DIVIDA COM AGENCIA DE FOMENTOS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1.230.868,08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DÍVIDA FUNDADA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2.674.623,62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05977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64" name="Rectangle 36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2800" dirty="0">
                <a:solidFill>
                  <a:srgbClr val="FF0000"/>
                </a:solidFill>
              </a:rPr>
              <a:t>Audiência Pública</a:t>
            </a:r>
            <a:br>
              <a:rPr lang="pt-BR" sz="2800" dirty="0">
                <a:solidFill>
                  <a:srgbClr val="FF0000"/>
                </a:solidFill>
              </a:rPr>
            </a:br>
            <a:r>
              <a:rPr lang="pt-BR" sz="2800" dirty="0">
                <a:solidFill>
                  <a:srgbClr val="FF0000"/>
                </a:solidFill>
              </a:rPr>
              <a:t>Prefeitura Municipal de Santo </a:t>
            </a:r>
            <a:r>
              <a:rPr lang="pt-BR" sz="2800" dirty="0" err="1">
                <a:solidFill>
                  <a:srgbClr val="FF0000"/>
                </a:solidFill>
              </a:rPr>
              <a:t>Antonio</a:t>
            </a:r>
            <a:r>
              <a:rPr lang="pt-BR" sz="2800" dirty="0">
                <a:solidFill>
                  <a:srgbClr val="FF0000"/>
                </a:solidFill>
              </a:rPr>
              <a:t> do Paraíso</a:t>
            </a:r>
            <a:br>
              <a:rPr lang="pt-BR" sz="2800" dirty="0">
                <a:solidFill>
                  <a:srgbClr val="FF0000"/>
                </a:solidFill>
              </a:rPr>
            </a:br>
            <a:br>
              <a:rPr lang="pt-BR" sz="2800" dirty="0">
                <a:solidFill>
                  <a:srgbClr val="FF0000"/>
                </a:solidFill>
              </a:rPr>
            </a:br>
            <a:r>
              <a:rPr lang="pt-BR" sz="3000" b="1" u="sng" dirty="0">
                <a:solidFill>
                  <a:srgbClr val="0000FF"/>
                </a:solidFill>
              </a:rPr>
              <a:t>RESULTADO FINANCEIRO DO EXERCÍCIO</a:t>
            </a:r>
          </a:p>
        </p:txBody>
      </p:sp>
      <p:graphicFrame>
        <p:nvGraphicFramePr>
          <p:cNvPr id="22586" name="Group 5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481682865"/>
              </p:ext>
            </p:extLst>
          </p:nvPr>
        </p:nvGraphicFramePr>
        <p:xfrm>
          <a:off x="1331913" y="2276475"/>
          <a:ext cx="5760367" cy="3276290"/>
        </p:xfrm>
        <a:graphic>
          <a:graphicData uri="http://schemas.openxmlformats.org/drawingml/2006/table">
            <a:tbl>
              <a:tblPr/>
              <a:tblGrid>
                <a:gridCol w="3240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4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ATIVO FINANCEIRO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Até  O QUADRIMESTRE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CAIXA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0,00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7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BANCOS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24.448.380,39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TOTAL ATIVO FINANCEIRO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24.448.380,39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PASSIVO FINANCEIRO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EMPENHOS A  PAGAR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6.131.685,13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CONSIGNAÇÕES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85.730,19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TOTAL PASSIVO FINANCEIRO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6.217.415,32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SUPERÁVIT FINANCEIRO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18.230.965,07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98" name="Rectangle 122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2800" dirty="0">
                <a:solidFill>
                  <a:srgbClr val="FF0000"/>
                </a:solidFill>
                <a:effectLst/>
              </a:rPr>
              <a:t>Audiência Pública</a:t>
            </a:r>
            <a:br>
              <a:rPr lang="pt-BR" sz="2800" dirty="0">
                <a:solidFill>
                  <a:srgbClr val="FF0000"/>
                </a:solidFill>
                <a:effectLst/>
              </a:rPr>
            </a:br>
            <a:r>
              <a:rPr lang="pt-BR" sz="2800" dirty="0">
                <a:solidFill>
                  <a:srgbClr val="FF0000"/>
                </a:solidFill>
                <a:effectLst/>
              </a:rPr>
              <a:t>Prefeitura Municipal de Santo Antonio do Paraíso</a:t>
            </a:r>
            <a:br>
              <a:rPr lang="pt-BR" sz="2800" dirty="0">
                <a:solidFill>
                  <a:srgbClr val="FF0000"/>
                </a:solidFill>
              </a:rPr>
            </a:br>
            <a:br>
              <a:rPr lang="pt-BR" sz="2800" dirty="0">
                <a:solidFill>
                  <a:srgbClr val="FF0000"/>
                </a:solidFill>
              </a:rPr>
            </a:br>
            <a:r>
              <a:rPr lang="pt-BR" sz="2400" b="1" u="sng" dirty="0">
                <a:solidFill>
                  <a:srgbClr val="0000FF"/>
                </a:solidFill>
                <a:effectLst/>
              </a:rPr>
              <a:t>CUMPRIMENTO DOS LIMITES CONSTITUCIONAL E DA LEI DE RESPONSABILIDADE FISCAL – </a:t>
            </a:r>
            <a:r>
              <a:rPr lang="pt-BR" sz="2400" b="1" u="sng" dirty="0">
                <a:solidFill>
                  <a:srgbClr val="0000FF"/>
                </a:solidFill>
              </a:rPr>
              <a:t>DEZEMBRO</a:t>
            </a:r>
            <a:r>
              <a:rPr lang="pt-BR" sz="2400" b="1" u="sng" dirty="0">
                <a:solidFill>
                  <a:srgbClr val="0000FF"/>
                </a:solidFill>
                <a:effectLst/>
              </a:rPr>
              <a:t>/2025</a:t>
            </a:r>
          </a:p>
        </p:txBody>
      </p:sp>
      <p:graphicFrame>
        <p:nvGraphicFramePr>
          <p:cNvPr id="6" name="Espaço Reservado para Tabela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804785940"/>
              </p:ext>
            </p:extLst>
          </p:nvPr>
        </p:nvGraphicFramePr>
        <p:xfrm>
          <a:off x="1403648" y="2636912"/>
          <a:ext cx="6567805" cy="2318667"/>
        </p:xfrm>
        <a:graphic>
          <a:graphicData uri="http://schemas.openxmlformats.org/drawingml/2006/table">
            <a:tbl>
              <a:tblPr firstRow="1" firstCol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2707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4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R$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LIMITE MÍNIMO / MÁXIMO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% ATINGIDO NO ANO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solidFill>
                            <a:srgbClr val="0000FF"/>
                          </a:solidFill>
                          <a:effectLst/>
                        </a:rPr>
                        <a:t>GASTO COM ENSINO</a:t>
                      </a:r>
                      <a:endParaRPr lang="pt-BR" sz="14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7.933.124,69</a:t>
                      </a: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25%</a:t>
                      </a: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solidFill>
                            <a:srgbClr val="0000FF"/>
                          </a:solidFill>
                          <a:effectLst/>
                        </a:rPr>
                        <a:t>GASTO COM SAÚDE</a:t>
                      </a:r>
                      <a:endParaRPr lang="pt-BR" sz="14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4.431.327,41</a:t>
                      </a: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15%</a:t>
                      </a: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15,08</a:t>
                      </a: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9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solidFill>
                            <a:srgbClr val="0000FF"/>
                          </a:solidFill>
                          <a:effectLst/>
                        </a:rPr>
                        <a:t>DESPESA COM PESSOAL</a:t>
                      </a:r>
                      <a:endParaRPr lang="pt-BR" sz="14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15.084.024,87</a:t>
                      </a: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54%</a:t>
                      </a: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44,39</a:t>
                      </a: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solidFill>
                            <a:srgbClr val="0000FF"/>
                          </a:solidFill>
                          <a:effectLst/>
                        </a:rPr>
                        <a:t>DÍVIDA CONSOLIDADA</a:t>
                      </a:r>
                      <a:endParaRPr lang="pt-BR" sz="14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rgbClr val="0000FF"/>
                          </a:solidFill>
                          <a:effectLst/>
                        </a:rPr>
                        <a:t>120%</a:t>
                      </a: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4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088122"/>
              </p:ext>
            </p:extLst>
          </p:nvPr>
        </p:nvGraphicFramePr>
        <p:xfrm>
          <a:off x="1835696" y="5301208"/>
          <a:ext cx="5757545" cy="50405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687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FF"/>
                          </a:solidFill>
                          <a:effectLst/>
                        </a:rPr>
                        <a:t>RECEITA CORRENTE LÍQUIDA</a:t>
                      </a:r>
                      <a:endParaRPr lang="pt-BR" sz="14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FF"/>
                          </a:solidFill>
                          <a:effectLst/>
                        </a:rPr>
                        <a:t> R$      </a:t>
                      </a:r>
                      <a:r>
                        <a:rPr lang="pt-BR" sz="1400" baseline="0" dirty="0">
                          <a:solidFill>
                            <a:srgbClr val="0000FF"/>
                          </a:solidFill>
                          <a:effectLst/>
                        </a:rPr>
                        <a:t> 33.976.919,44</a:t>
                      </a:r>
                      <a:endParaRPr lang="pt-BR" sz="14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>
                <a:solidFill>
                  <a:srgbClr val="FF0000"/>
                </a:solidFill>
              </a:rPr>
              <a:t>ORÇAMENTÁRIO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endParaRPr lang="pt-BR" sz="4000">
              <a:solidFill>
                <a:srgbClr val="339933"/>
              </a:solidFill>
            </a:endParaRPr>
          </a:p>
          <a:p>
            <a:pPr algn="ctr" eaLnBrk="1" hangingPunct="1"/>
            <a:r>
              <a:rPr lang="pt-BR" sz="4000" b="1">
                <a:solidFill>
                  <a:srgbClr val="339933"/>
                </a:solidFill>
              </a:rPr>
              <a:t>RECEITAS </a:t>
            </a:r>
          </a:p>
          <a:p>
            <a:pPr algn="ctr" eaLnBrk="1" hangingPunct="1"/>
            <a:r>
              <a:rPr lang="pt-BR" sz="4000" b="1">
                <a:solidFill>
                  <a:srgbClr val="339933"/>
                </a:solidFill>
              </a:rPr>
              <a:t>E</a:t>
            </a:r>
          </a:p>
          <a:p>
            <a:pPr algn="ctr" eaLnBrk="1" hangingPunct="1"/>
            <a:r>
              <a:rPr lang="pt-BR" sz="4000" b="1">
                <a:solidFill>
                  <a:srgbClr val="339933"/>
                </a:solidFill>
              </a:rPr>
              <a:t>DESPESAS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>
                <a:solidFill>
                  <a:srgbClr val="FF0000"/>
                </a:solidFill>
              </a:rPr>
              <a:t>Audiência Pública</a:t>
            </a:r>
            <a:br>
              <a:rPr lang="pt-BR" sz="2800">
                <a:solidFill>
                  <a:srgbClr val="FF0000"/>
                </a:solidFill>
              </a:rPr>
            </a:br>
            <a:r>
              <a:rPr lang="pt-BR" sz="2800">
                <a:solidFill>
                  <a:srgbClr val="FF0000"/>
                </a:solidFill>
              </a:rPr>
              <a:t>Prefeitura Municipal de Santo Antonio do Paraíso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64904"/>
            <a:ext cx="8229600" cy="3531096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11000" u="sng" dirty="0">
                <a:solidFill>
                  <a:srgbClr val="0099FF"/>
                </a:solidFill>
              </a:rPr>
              <a:t>RECEITAS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81" name="Group 63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946278583"/>
              </p:ext>
            </p:extLst>
          </p:nvPr>
        </p:nvGraphicFramePr>
        <p:xfrm>
          <a:off x="457201" y="333375"/>
          <a:ext cx="8291264" cy="4887823"/>
        </p:xfrm>
        <a:graphic>
          <a:graphicData uri="http://schemas.openxmlformats.org/drawingml/2006/table">
            <a:tbl>
              <a:tblPr/>
              <a:tblGrid>
                <a:gridCol w="3097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3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95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RECEITA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PREVISÃO NO ANO DE 2025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ARRECADADO NO QUADRIMESTRE</a:t>
                      </a:r>
                      <a:endParaRPr kumimoji="0" lang="pt-BR" sz="1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ARRECADADO NO ANO</a:t>
                      </a:r>
                      <a:endParaRPr kumimoji="0" lang="pt-BR" sz="1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IMPOSTOS, TAXAS CONTR MELH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1.342.100,00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678.357,36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1.796.568,63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RECEITA DE CONTRIBUIÇÕES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120.000,00 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1.650,87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2.426,46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RECEITA PATRIMONIAL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2.016.087,83 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954.902,13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2.713.082,02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RECEITA DE SERVIÇOS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685.700,00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256.902,36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803.529,81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TRANSFERENCIAS CORRENTES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31.445.067,02 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12.489.238,43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34.544.608,74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OUTRAS RECEITAS CORRENTES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19.900,00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17.206,09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43.783,19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DEDUÇÕES DAS RECEITA CORRENTES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(5.067.600,00)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(1.851.026,57)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(5.531.079,41)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28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 RECEITAS CORRENTES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30.561.254,85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12.547.230,67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34.372.919,44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55" name="Group 13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9742820"/>
              </p:ext>
            </p:extLst>
          </p:nvPr>
        </p:nvGraphicFramePr>
        <p:xfrm>
          <a:off x="395536" y="692696"/>
          <a:ext cx="8435280" cy="4552316"/>
        </p:xfrm>
        <a:graphic>
          <a:graphicData uri="http://schemas.openxmlformats.org/drawingml/2006/table">
            <a:tbl>
              <a:tblPr/>
              <a:tblGrid>
                <a:gridCol w="3313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71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OPERAÇÃO DE CRÉDITO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0,00 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0,00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67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ALIENAÇÃO DE BENS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40.000,00 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0,00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TRANSFERENCAIS DE CAPITAL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800.000,00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103.720,74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360.758,61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71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DE RECEITA DE CAPITAL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840.000,00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103.720,74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360.758,61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DAS RECEITAS ORÇAMENTÁRIAS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31.401.254,85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12.650.951,41</a:t>
                      </a:r>
                      <a:endParaRPr kumimoji="0" lang="pt-BR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34.733.678,05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>
                <a:solidFill>
                  <a:srgbClr val="FF0000"/>
                </a:solidFill>
              </a:rPr>
              <a:t>Audiência Pública</a:t>
            </a:r>
            <a:br>
              <a:rPr lang="pt-BR" sz="2800">
                <a:solidFill>
                  <a:srgbClr val="FF0000"/>
                </a:solidFill>
              </a:rPr>
            </a:br>
            <a:r>
              <a:rPr lang="pt-BR" sz="2800">
                <a:solidFill>
                  <a:srgbClr val="FF0000"/>
                </a:solidFill>
              </a:rPr>
              <a:t>Prefeitura Municipal de Santo Antonio do Paraíso</a:t>
            </a:r>
            <a:br>
              <a:rPr lang="pt-BR" sz="2800"/>
            </a:br>
            <a:endParaRPr lang="pt-BR" sz="280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36912"/>
            <a:ext cx="8229600" cy="3459088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pt-BR" sz="10000" b="1" u="sng" dirty="0">
                <a:solidFill>
                  <a:srgbClr val="0099FF"/>
                </a:solidFill>
              </a:rPr>
              <a:t>DESPESAS</a:t>
            </a:r>
            <a:endParaRPr lang="pt-BR" sz="10000" u="sng" dirty="0"/>
          </a:p>
          <a:p>
            <a:pPr lvl="3" eaLnBrk="1" hangingPunct="1">
              <a:lnSpc>
                <a:spcPct val="90000"/>
              </a:lnSpc>
            </a:pPr>
            <a:endParaRPr lang="pt-BR" b="1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pt-B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85" name="Group 29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299138847"/>
              </p:ext>
            </p:extLst>
          </p:nvPr>
        </p:nvGraphicFramePr>
        <p:xfrm>
          <a:off x="395536" y="548680"/>
          <a:ext cx="8229600" cy="5304790"/>
        </p:xfrm>
        <a:graphic>
          <a:graphicData uri="http://schemas.openxmlformats.org/drawingml/2006/table">
            <a:tbl>
              <a:tblPr/>
              <a:tblGrid>
                <a:gridCol w="317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5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5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95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DESPESA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PREVISÃO ATUALIZADA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REALIZADA NO QUADRIMESTRE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REALIZADA NO ANO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PESSOAL E ENCARGOS SOCIAIS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17.237.441,40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6.034.904,23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16.338.156,53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JUROS E ENCARGOS DA DÍVIDA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100.000,00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30.554,04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94.721,93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OUTRAS DESPESAS CORRENTES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21.765.725,42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6.132.465,42        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15.873.530,19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DESPESAS CORRENTES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39.103.166,82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12.197.923,69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32.306.408,65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INVESTIMENTOS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15.610.019,60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3.912.239,76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7.309.445,42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748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INVERSÕES FINANCEIRAS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-   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-   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AMORTIZAÇÃO DA DÍVIDA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300.100,00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95.668,29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267.002,50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DESPESAS DE CAPITAL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15.910.119,60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4.007.908,05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7.576.447,92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RESERVA DE CONTINGENCIA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247.056,72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0,00           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GERAL DAS DESPESAS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55.260.343,14</a:t>
                      </a: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16.205.831,74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39.882.856,57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" name="Rectangle 1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4000" b="1">
                <a:solidFill>
                  <a:srgbClr val="FF0000"/>
                </a:solidFill>
              </a:rPr>
              <a:t>RESULTADO ORÇAMENTÁRIO</a:t>
            </a:r>
          </a:p>
        </p:txBody>
      </p:sp>
      <p:graphicFrame>
        <p:nvGraphicFramePr>
          <p:cNvPr id="14437" name="Group 10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464070056"/>
              </p:ext>
            </p:extLst>
          </p:nvPr>
        </p:nvGraphicFramePr>
        <p:xfrm>
          <a:off x="457200" y="1600200"/>
          <a:ext cx="8229600" cy="3758927"/>
        </p:xfrm>
        <a:graphic>
          <a:graphicData uri="http://schemas.openxmlformats.org/drawingml/2006/table">
            <a:tbl>
              <a:tblPr/>
              <a:tblGrid>
                <a:gridCol w="4258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9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RECEITAS / DESPESAS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NO  QUADRIMESTRE 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NO ANO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72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TOTAL DAS RECEITAS CORRENTES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12.547.230,67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34.372.919,44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TOTAL DAS RECEITAS DE CAPITAL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103.720,74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360.758,61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32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TOTAL DAS RECEITAS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12.650.951,41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34.733.678,05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TOTAL DAS DESPESAS CORRENTES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12.197.923,69</a:t>
                      </a:r>
                      <a:endParaRPr kumimoji="0" lang="pt-B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32.306.408,65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88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TOTAL DAS DESPESAS DE CAPITAL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4.007.908,05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7.576.447,92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16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TOTAL DAS DESPESAS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16.205.831,74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39.882.856,57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44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SUPERÁVIT/DEFICIT ORÇAMENTÁRIO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(3.554.880,33)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(5.149.178,52)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pt-BR" sz="4000" b="1">
                <a:solidFill>
                  <a:srgbClr val="FF0000"/>
                </a:solidFill>
              </a:rPr>
              <a:t>FINANCEIRO: </a:t>
            </a:r>
            <a:br>
              <a:rPr lang="pt-BR" sz="4000" b="1">
                <a:solidFill>
                  <a:srgbClr val="FF0000"/>
                </a:solidFill>
              </a:rPr>
            </a:br>
            <a:r>
              <a:rPr lang="pt-BR" sz="4000" b="1">
                <a:solidFill>
                  <a:srgbClr val="FF0000"/>
                </a:solidFill>
              </a:rPr>
              <a:t>DISPONÍVEL</a:t>
            </a:r>
            <a:br>
              <a:rPr lang="pt-BR" sz="4000" b="1">
                <a:solidFill>
                  <a:srgbClr val="FF0000"/>
                </a:solidFill>
              </a:rPr>
            </a:br>
            <a:r>
              <a:rPr lang="pt-BR" sz="4000" b="1">
                <a:solidFill>
                  <a:srgbClr val="FF0000"/>
                </a:solidFill>
              </a:rPr>
              <a:t>DÍVIDA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bg1"/>
              </a:buClr>
              <a:buFont typeface="Wingdings" pitchFamily="2" charset="2"/>
              <a:buChar char="ü"/>
            </a:pPr>
            <a:endParaRPr lang="pt-BR" sz="4000">
              <a:solidFill>
                <a:srgbClr val="339933"/>
              </a:solidFill>
            </a:endParaRPr>
          </a:p>
          <a:p>
            <a:pPr eaLnBrk="1" hangingPunct="1">
              <a:buClr>
                <a:schemeClr val="bg1"/>
              </a:buClr>
              <a:buFont typeface="Wingdings" pitchFamily="2" charset="2"/>
              <a:buChar char="ü"/>
            </a:pPr>
            <a:endParaRPr lang="pt-BR" sz="4000">
              <a:solidFill>
                <a:srgbClr val="339933"/>
              </a:solidFill>
            </a:endParaRPr>
          </a:p>
          <a:p>
            <a:pPr algn="ctr" eaLnBrk="1" hangingPunct="1"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4000" b="1"/>
              <a:t>Caixa e Bancos</a:t>
            </a:r>
          </a:p>
          <a:p>
            <a:pPr algn="ctr" eaLnBrk="1" hangingPunct="1"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4000" b="1"/>
              <a:t> Dívida Interna</a:t>
            </a:r>
          </a:p>
          <a:p>
            <a:pPr eaLnBrk="1" hangingPunct="1"/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5786</TotalTime>
  <Words>493</Words>
  <Application>Microsoft Office PowerPoint</Application>
  <PresentationFormat>Apresentação na tela (4:3)</PresentationFormat>
  <Paragraphs>203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Wingdings</vt:lpstr>
      <vt:lpstr>Retrospectiva</vt:lpstr>
      <vt:lpstr>    AUDIÊNCIA PÚBLICA 3º QUADRIMESTRE 2025</vt:lpstr>
      <vt:lpstr>ORÇAMENTÁRIO</vt:lpstr>
      <vt:lpstr>Audiência Pública Prefeitura Municipal de Santo Antonio do Paraíso</vt:lpstr>
      <vt:lpstr>Apresentação do PowerPoint</vt:lpstr>
      <vt:lpstr>Apresentação do PowerPoint</vt:lpstr>
      <vt:lpstr>Audiência Pública Prefeitura Municipal de Santo Antonio do Paraíso </vt:lpstr>
      <vt:lpstr>Apresentação do PowerPoint</vt:lpstr>
      <vt:lpstr>RESULTADO ORÇAMENTÁRIO</vt:lpstr>
      <vt:lpstr>FINANCEIRO:  DISPONÍVEL DÍVIDA</vt:lpstr>
      <vt:lpstr>Audiência Pública Prefeitura Municipal de Santo Antonio do Paraíso  SALDO DO DISPONÍVEL EM 31/12/2025 </vt:lpstr>
      <vt:lpstr>Audiência Pública Prefeitura Municipal de Santo Antonio do Paraíso  SALDO DAS DIVIDAS EM 31/12/2025</vt:lpstr>
      <vt:lpstr>Audiência Pública Prefeitura Municipal de Santo Antonio do Paraíso  RESULTADO FINANCEIRO DO EXERCÍCIO</vt:lpstr>
      <vt:lpstr>Audiência Pública Prefeitura Municipal de Santo Antonio do Paraíso  CUMPRIMENTO DOS LIMITES CONSTITUCIONAL E DA LEI DE RESPONSABILIDADE FISCAL – DEZEMBRO/2025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</dc:title>
  <dc:creator>CONTABILIDADE01</dc:creator>
  <cp:lastModifiedBy>JOÃO BATISTA</cp:lastModifiedBy>
  <cp:revision>311</cp:revision>
  <cp:lastPrinted>2025-09-25T15:59:24Z</cp:lastPrinted>
  <dcterms:created xsi:type="dcterms:W3CDTF">2013-02-27T17:58:54Z</dcterms:created>
  <dcterms:modified xsi:type="dcterms:W3CDTF">2026-02-26T12:27:02Z</dcterms:modified>
</cp:coreProperties>
</file>