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24" autoAdjust="0"/>
  </p:normalViewPr>
  <p:slideViewPr>
    <p:cSldViewPr>
      <p:cViewPr varScale="1">
        <p:scale>
          <a:sx n="85" d="100"/>
          <a:sy n="85" d="100"/>
        </p:scale>
        <p:origin x="1560" y="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544DB49-122E-4318-81B8-4C35CB4D78A3}" type="datetimeFigureOut">
              <a:rPr lang="pt-BR" smtClean="0"/>
              <a:pPr/>
              <a:t>30/09/2022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4B590CC-36FE-4C51-AB68-463B745C9909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B590CC-36FE-4C51-AB68-463B745C9909}" type="slidenum">
              <a:rPr lang="pt-BR" smtClean="0"/>
              <a:pPr/>
              <a:t>1</a:t>
            </a:fld>
            <a:endParaRPr lang="pt-B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04F14D-8488-448C-BC8C-3EDFBD19499F}" type="datetimeFigureOut">
              <a:rPr lang="pt-BR" smtClean="0"/>
              <a:pPr/>
              <a:t>30/09/2022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4618A4-7B99-4C5E-88B2-08C5AABB47FF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04F14D-8488-448C-BC8C-3EDFBD19499F}" type="datetimeFigureOut">
              <a:rPr lang="pt-BR" smtClean="0"/>
              <a:pPr/>
              <a:t>30/09/2022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4618A4-7B99-4C5E-88B2-08C5AABB47FF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04F14D-8488-448C-BC8C-3EDFBD19499F}" type="datetimeFigureOut">
              <a:rPr lang="pt-BR" smtClean="0"/>
              <a:pPr/>
              <a:t>30/09/2022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4618A4-7B99-4C5E-88B2-08C5AABB47FF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04F14D-8488-448C-BC8C-3EDFBD19499F}" type="datetimeFigureOut">
              <a:rPr lang="pt-BR" smtClean="0"/>
              <a:pPr/>
              <a:t>30/09/2022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4618A4-7B99-4C5E-88B2-08C5AABB47FF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04F14D-8488-448C-BC8C-3EDFBD19499F}" type="datetimeFigureOut">
              <a:rPr lang="pt-BR" smtClean="0"/>
              <a:pPr/>
              <a:t>30/09/2022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4618A4-7B99-4C5E-88B2-08C5AABB47FF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04F14D-8488-448C-BC8C-3EDFBD19499F}" type="datetimeFigureOut">
              <a:rPr lang="pt-BR" smtClean="0"/>
              <a:pPr/>
              <a:t>30/09/2022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4618A4-7B99-4C5E-88B2-08C5AABB47FF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04F14D-8488-448C-BC8C-3EDFBD19499F}" type="datetimeFigureOut">
              <a:rPr lang="pt-BR" smtClean="0"/>
              <a:pPr/>
              <a:t>30/09/2022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4618A4-7B99-4C5E-88B2-08C5AABB47FF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04F14D-8488-448C-BC8C-3EDFBD19499F}" type="datetimeFigureOut">
              <a:rPr lang="pt-BR" smtClean="0"/>
              <a:pPr/>
              <a:t>30/09/2022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4618A4-7B99-4C5E-88B2-08C5AABB47FF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04F14D-8488-448C-BC8C-3EDFBD19499F}" type="datetimeFigureOut">
              <a:rPr lang="pt-BR" smtClean="0"/>
              <a:pPr/>
              <a:t>30/09/2022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4618A4-7B99-4C5E-88B2-08C5AABB47FF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04F14D-8488-448C-BC8C-3EDFBD19499F}" type="datetimeFigureOut">
              <a:rPr lang="pt-BR" smtClean="0"/>
              <a:pPr/>
              <a:t>30/09/2022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4618A4-7B99-4C5E-88B2-08C5AABB47FF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04F14D-8488-448C-BC8C-3EDFBD19499F}" type="datetimeFigureOut">
              <a:rPr lang="pt-BR" smtClean="0"/>
              <a:pPr/>
              <a:t>30/09/2022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4618A4-7B99-4C5E-88B2-08C5AABB47FF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04F14D-8488-448C-BC8C-3EDFBD19499F}" type="datetimeFigureOut">
              <a:rPr lang="pt-BR" smtClean="0"/>
              <a:pPr/>
              <a:t>30/09/2022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4618A4-7B99-4C5E-88B2-08C5AABB47FF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1.wmf"/><Relationship Id="rId4" Type="http://schemas.openxmlformats.org/officeDocument/2006/relationships/oleObject" Target="../embeddings/oleObject1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071670" y="260648"/>
            <a:ext cx="6786610" cy="1239526"/>
          </a:xfrm>
          <a:solidFill>
            <a:schemeClr val="bg1"/>
          </a:solidFill>
        </p:spPr>
        <p:txBody>
          <a:bodyPr>
            <a:noAutofit/>
          </a:bodyPr>
          <a:lstStyle/>
          <a:p>
            <a:r>
              <a:rPr lang="pt-BR" sz="2000" b="1" dirty="0">
                <a:solidFill>
                  <a:srgbClr val="FF0000"/>
                </a:solidFill>
              </a:rPr>
              <a:t>CÂMARA MUNICIPAL DE SANTO ANTONIO DO PARAÍSO</a:t>
            </a:r>
            <a:br>
              <a:rPr lang="pt-BR" sz="2000" b="1" dirty="0">
                <a:solidFill>
                  <a:srgbClr val="FF0000"/>
                </a:solidFill>
              </a:rPr>
            </a:br>
            <a:r>
              <a:rPr lang="pt-BR" sz="2000" b="1" dirty="0">
                <a:solidFill>
                  <a:srgbClr val="FF0000"/>
                </a:solidFill>
              </a:rPr>
              <a:t>AUDIÊNCIA PÚBLICA</a:t>
            </a:r>
            <a:br>
              <a:rPr lang="pt-BR" sz="2000" b="1" dirty="0">
                <a:solidFill>
                  <a:srgbClr val="FF0000"/>
                </a:solidFill>
              </a:rPr>
            </a:br>
            <a:r>
              <a:rPr lang="pt-BR" sz="2000" b="1" dirty="0">
                <a:solidFill>
                  <a:srgbClr val="FF0000"/>
                </a:solidFill>
              </a:rPr>
              <a:t>2º QUADRIMESTRE DE 2022</a:t>
            </a:r>
            <a:br>
              <a:rPr lang="pt-BR" sz="2000" b="1" dirty="0">
                <a:solidFill>
                  <a:srgbClr val="FF0000"/>
                </a:solidFill>
              </a:rPr>
            </a:br>
            <a:r>
              <a:rPr lang="pt-BR" sz="2000" b="1" dirty="0">
                <a:solidFill>
                  <a:srgbClr val="FF0000"/>
                </a:solidFill>
              </a:rPr>
              <a:t>PERIODO 01/05/2022 A 31/08/2022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643042" y="1643050"/>
            <a:ext cx="6357982" cy="648072"/>
          </a:xfrm>
          <a:solidFill>
            <a:schemeClr val="bg1">
              <a:lumMod val="65000"/>
            </a:schemeClr>
          </a:solidFill>
          <a:effectLst>
            <a:innerShdw blurRad="63500" dist="50800" dir="8100000">
              <a:prstClr val="black">
                <a:alpha val="50000"/>
              </a:prstClr>
            </a:innerShdw>
          </a:effectLst>
        </p:spPr>
        <p:txBody>
          <a:bodyPr/>
          <a:lstStyle/>
          <a:p>
            <a:r>
              <a:rPr lang="pt-BR" b="1" dirty="0">
                <a:solidFill>
                  <a:srgbClr val="002060"/>
                </a:solidFill>
              </a:rPr>
              <a:t>REPASSE DO EXECUTIVO</a:t>
            </a:r>
          </a:p>
          <a:p>
            <a:endParaRPr lang="pt-BR" dirty="0"/>
          </a:p>
        </p:txBody>
      </p:sp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79499737"/>
              </p:ext>
            </p:extLst>
          </p:nvPr>
        </p:nvGraphicFramePr>
        <p:xfrm>
          <a:off x="1616992" y="2357430"/>
          <a:ext cx="6384032" cy="828040"/>
        </p:xfrm>
        <a:graphic>
          <a:graphicData uri="http://schemas.openxmlformats.org/drawingml/2006/table">
            <a:tbl>
              <a:tblPr firstRow="1" bandRow="1"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  <a:tableStyleId>{5C22544A-7EE6-4342-B048-85BDC9FD1C3A}</a:tableStyleId>
              </a:tblPr>
              <a:tblGrid>
                <a:gridCol w="309634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28768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sz="1800" baseline="0"/>
                        <a:t>MAIO/AGOSTO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/>
                        <a:t>ACUMULADO NO ANO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sz="2400" b="1" dirty="0">
                          <a:solidFill>
                            <a:schemeClr val="tx1"/>
                          </a:solidFill>
                        </a:rPr>
                        <a:t>464.000,00</a:t>
                      </a: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400" b="1" dirty="0">
                          <a:solidFill>
                            <a:schemeClr val="tx1"/>
                          </a:solidFill>
                        </a:rPr>
                        <a:t>850.658,68</a:t>
                      </a: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6" name="Subtítulo 2"/>
          <p:cNvSpPr txBox="1">
            <a:spLocks/>
          </p:cNvSpPr>
          <p:nvPr/>
        </p:nvSpPr>
        <p:spPr>
          <a:xfrm>
            <a:off x="714348" y="3357562"/>
            <a:ext cx="8001056" cy="714380"/>
          </a:xfrm>
          <a:prstGeom prst="rect">
            <a:avLst/>
          </a:prstGeom>
          <a:solidFill>
            <a:schemeClr val="bg1">
              <a:lumMod val="65000"/>
            </a:schemeClr>
          </a:solidFill>
          <a:effectLst>
            <a:innerShdw blurRad="63500" dist="50800" dir="8100000">
              <a:prstClr val="black">
                <a:alpha val="50000"/>
              </a:prstClr>
            </a:innerShdw>
          </a:effectLst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pt-BR" sz="3200" b="1" dirty="0">
                <a:solidFill>
                  <a:srgbClr val="002060"/>
                </a:solidFill>
              </a:rPr>
              <a:t>DESPESAS</a:t>
            </a:r>
            <a:r>
              <a:rPr lang="pt-BR" sz="3200" dirty="0">
                <a:solidFill>
                  <a:schemeClr val="tx1">
                    <a:tint val="75000"/>
                  </a:schemeClr>
                </a:solidFill>
              </a:rPr>
              <a:t> </a:t>
            </a:r>
            <a:r>
              <a:rPr lang="pt-BR" sz="3200" b="1" dirty="0">
                <a:solidFill>
                  <a:srgbClr val="002060"/>
                </a:solidFill>
              </a:rPr>
              <a:t>EMPENHADAS</a:t>
            </a:r>
            <a:endParaRPr kumimoji="0" lang="pt-BR" sz="3200" b="1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pt-BR" sz="3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aphicFrame>
        <p:nvGraphicFramePr>
          <p:cNvPr id="7" name="Tabela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43302265"/>
              </p:ext>
            </p:extLst>
          </p:nvPr>
        </p:nvGraphicFramePr>
        <p:xfrm>
          <a:off x="714348" y="4214818"/>
          <a:ext cx="7992889" cy="1158240"/>
        </p:xfrm>
        <a:graphic>
          <a:graphicData uri="http://schemas.openxmlformats.org/drawingml/2006/table">
            <a:tbl>
              <a:tblPr firstRow="1" bandRow="1"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  <a:tableStyleId>{5C22544A-7EE6-4342-B048-85BDC9FD1C3A}</a:tableStyleId>
              </a:tblPr>
              <a:tblGrid>
                <a:gridCol w="21431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9007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2983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92983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sz="1800" dirty="0"/>
                        <a:t>ORÇAMENTO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800" dirty="0"/>
                        <a:t>DESPESAS DE</a:t>
                      </a:r>
                      <a:r>
                        <a:rPr lang="pt-BR" sz="1800" baseline="0" dirty="0"/>
                        <a:t> MAIO/AGOSTO</a:t>
                      </a:r>
                      <a:endParaRPr lang="pt-BR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800" dirty="0"/>
                        <a:t>ACUMULADO NO ANO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800" dirty="0"/>
                        <a:t>SALDO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sz="2800" dirty="0">
                          <a:solidFill>
                            <a:schemeClr val="tx1"/>
                          </a:solidFill>
                        </a:rPr>
                        <a:t>1.145.000,00</a:t>
                      </a: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800" dirty="0">
                          <a:solidFill>
                            <a:srgbClr val="FF0000"/>
                          </a:solidFill>
                        </a:rPr>
                        <a:t>354.337,92</a:t>
                      </a: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800" dirty="0">
                          <a:solidFill>
                            <a:srgbClr val="FF0000"/>
                          </a:solidFill>
                        </a:rPr>
                        <a:t>684.815,22</a:t>
                      </a: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800" dirty="0">
                          <a:solidFill>
                            <a:schemeClr val="tx1"/>
                          </a:solidFill>
                        </a:rPr>
                        <a:t>460.184,78</a:t>
                      </a: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8" name="Subtítulo 2"/>
          <p:cNvSpPr txBox="1">
            <a:spLocks/>
          </p:cNvSpPr>
          <p:nvPr/>
        </p:nvSpPr>
        <p:spPr>
          <a:xfrm>
            <a:off x="1403648" y="5877272"/>
            <a:ext cx="6400800" cy="648072"/>
          </a:xfrm>
          <a:prstGeom prst="rect">
            <a:avLst/>
          </a:prstGeom>
          <a:solidFill>
            <a:schemeClr val="bg1">
              <a:lumMod val="75000"/>
            </a:schemeClr>
          </a:solidFill>
          <a:effectLst>
            <a:innerShdw blurRad="63500" dist="50800" dir="8100000">
              <a:prstClr val="black">
                <a:alpha val="50000"/>
              </a:prstClr>
            </a:innerShdw>
          </a:effectLst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pt-BR" sz="2400" b="1" u="sng" noProof="0" dirty="0">
                <a:solidFill>
                  <a:srgbClr val="002060"/>
                </a:solidFill>
              </a:rPr>
              <a:t>SALDO EM CONTA BANCÁRIA R$ </a:t>
            </a:r>
            <a:r>
              <a:rPr lang="pt-BR" sz="2400" b="1" u="sng" dirty="0">
                <a:solidFill>
                  <a:srgbClr val="002060"/>
                </a:solidFill>
              </a:rPr>
              <a:t>165.843,46</a:t>
            </a:r>
            <a:endParaRPr kumimoji="0" lang="pt-BR" sz="2400" b="1" i="0" u="sng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graphicFrame>
        <p:nvGraphicFramePr>
          <p:cNvPr id="2049" name="Object 1"/>
          <p:cNvGraphicFramePr>
            <a:graphicFrameLocks noChangeAspect="1"/>
          </p:cNvGraphicFramePr>
          <p:nvPr/>
        </p:nvGraphicFramePr>
        <p:xfrm>
          <a:off x="428596" y="0"/>
          <a:ext cx="1495425" cy="1533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1" r:id="rId4" imgW="5507340" imgH="3155029" progId="">
                  <p:embed/>
                </p:oleObj>
              </mc:Choice>
              <mc:Fallback>
                <p:oleObj r:id="rId4" imgW="5507340" imgH="3155029" progId="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8596" y="0"/>
                        <a:ext cx="1495425" cy="15335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68</TotalTime>
  <Words>55</Words>
  <Application>Microsoft Office PowerPoint</Application>
  <PresentationFormat>Apresentação na tela (4:3)</PresentationFormat>
  <Paragraphs>17</Paragraphs>
  <Slides>1</Slides>
  <Notes>1</Notes>
  <HiddenSlides>0</HiddenSlides>
  <MMClips>0</MMClips>
  <ScaleCrop>false</ScaleCrop>
  <HeadingPairs>
    <vt:vector size="8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Servidores OLE inseridos</vt:lpstr>
      </vt:variant>
      <vt:variant>
        <vt:i4>0</vt:i4>
      </vt:variant>
      <vt:variant>
        <vt:lpstr>Títulos de slides</vt:lpstr>
      </vt:variant>
      <vt:variant>
        <vt:i4>1</vt:i4>
      </vt:variant>
    </vt:vector>
  </HeadingPairs>
  <TitlesOfParts>
    <vt:vector size="4" baseType="lpstr">
      <vt:lpstr>Arial</vt:lpstr>
      <vt:lpstr>Calibri</vt:lpstr>
      <vt:lpstr>Tema do Office</vt:lpstr>
      <vt:lpstr>CÂMARA MUNICIPAL DE SANTO ANTONIO DO PARAÍSO AUDIÊNCIA PÚBLICA 2º QUADRIMESTRE DE 2022 PERIODO 01/05/2022 A 31/08/2022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AUDIÊNCIA PÚBLICA 3º QUADRIMESTRE DE 2020 PERIODO 01/09/2020 A 31/12/2020</dc:title>
  <dc:creator>Camara Municipal</dc:creator>
  <cp:lastModifiedBy>Usuario</cp:lastModifiedBy>
  <cp:revision>14</cp:revision>
  <dcterms:created xsi:type="dcterms:W3CDTF">2021-02-23T09:53:06Z</dcterms:created>
  <dcterms:modified xsi:type="dcterms:W3CDTF">2022-09-30T16:50:27Z</dcterms:modified>
</cp:coreProperties>
</file>